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74" r:id="rId1"/>
  </p:sldMasterIdLst>
  <p:notesMasterIdLst>
    <p:notesMasterId r:id="rId44"/>
  </p:notesMasterIdLst>
  <p:sldIdLst>
    <p:sldId id="257" r:id="rId2"/>
    <p:sldId id="256" r:id="rId3"/>
    <p:sldId id="312" r:id="rId4"/>
    <p:sldId id="259" r:id="rId5"/>
    <p:sldId id="268" r:id="rId6"/>
    <p:sldId id="267" r:id="rId7"/>
    <p:sldId id="260" r:id="rId8"/>
    <p:sldId id="263" r:id="rId9"/>
    <p:sldId id="264" r:id="rId10"/>
    <p:sldId id="265" r:id="rId11"/>
    <p:sldId id="262" r:id="rId12"/>
    <p:sldId id="315" r:id="rId13"/>
    <p:sldId id="269" r:id="rId14"/>
    <p:sldId id="314" r:id="rId15"/>
    <p:sldId id="300" r:id="rId16"/>
    <p:sldId id="301" r:id="rId17"/>
    <p:sldId id="302" r:id="rId18"/>
    <p:sldId id="303" r:id="rId19"/>
    <p:sldId id="304" r:id="rId20"/>
    <p:sldId id="305" r:id="rId21"/>
    <p:sldId id="306" r:id="rId22"/>
    <p:sldId id="307" r:id="rId23"/>
    <p:sldId id="308" r:id="rId24"/>
    <p:sldId id="311" r:id="rId25"/>
    <p:sldId id="272" r:id="rId26"/>
    <p:sldId id="299" r:id="rId27"/>
    <p:sldId id="273" r:id="rId28"/>
    <p:sldId id="275" r:id="rId29"/>
    <p:sldId id="277" r:id="rId30"/>
    <p:sldId id="279" r:id="rId31"/>
    <p:sldId id="281" r:id="rId32"/>
    <p:sldId id="283" r:id="rId33"/>
    <p:sldId id="285" r:id="rId34"/>
    <p:sldId id="287" r:id="rId35"/>
    <p:sldId id="289" r:id="rId36"/>
    <p:sldId id="291" r:id="rId37"/>
    <p:sldId id="293" r:id="rId38"/>
    <p:sldId id="295" r:id="rId39"/>
    <p:sldId id="297" r:id="rId40"/>
    <p:sldId id="309" r:id="rId41"/>
    <p:sldId id="310" r:id="rId42"/>
    <p:sldId id="313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200" d="100"/>
          <a:sy n="200" d="100"/>
        </p:scale>
        <p:origin x="-2768" y="-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50" d="100"/>
        <a:sy n="2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730A47-520F-8942-8033-2775FF8BE9CF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751FF-C5BC-8C43-92F6-7BE77B62A7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020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305884-D0AF-EA49-AC63-10C4DE3DFFC3}" type="slidenum">
              <a:rPr lang="en-US" sz="1200"/>
              <a:pPr/>
              <a:t>25</a:t>
            </a:fld>
            <a:endParaRPr lang="en-US" sz="120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64 year old tennis player with type II diabetes was treated over 4 days</a:t>
            </a:r>
            <a:r>
              <a:rPr lang="en-US" dirty="0" smtClean="0"/>
              <a:t>. Symptoms recurred in a week…lived in LA and did not return</a:t>
            </a:r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305884-D0AF-EA49-AC63-10C4DE3DFFC3}" type="slidenum">
              <a:rPr lang="en-US" sz="1200"/>
              <a:pPr/>
              <a:t>26</a:t>
            </a:fld>
            <a:endParaRPr lang="en-US" sz="120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60 year</a:t>
            </a:r>
            <a:r>
              <a:rPr lang="en-US" baseline="0" dirty="0" smtClean="0"/>
              <a:t> old female Yoga instructor </a:t>
            </a:r>
            <a:r>
              <a:rPr lang="en-US" dirty="0" smtClean="0"/>
              <a:t>with </a:t>
            </a:r>
            <a:r>
              <a:rPr lang="en-US" dirty="0"/>
              <a:t>type II diabetes was treated over 4 days</a:t>
            </a:r>
            <a:r>
              <a:rPr lang="en-US" dirty="0" smtClean="0"/>
              <a:t>. Burning</a:t>
            </a:r>
            <a:r>
              <a:rPr lang="en-US" baseline="0" dirty="0" smtClean="0"/>
              <a:t> cleared and numbness and balance improved dramatically.</a:t>
            </a:r>
            <a:endParaRPr lang="en-US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305884-D0AF-EA49-AC63-10C4DE3DFFC3}" type="slidenum">
              <a:rPr lang="en-US" sz="1200"/>
              <a:pPr/>
              <a:t>27</a:t>
            </a:fld>
            <a:endParaRPr lang="en-US" sz="1200" dirty="0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64 year old tennis player with type II diabetes was treated over 4 days.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16E1616-DBCC-D149-8B05-FD6DA06F088B}" type="slidenum">
              <a:rPr lang="en-US" sz="1200"/>
              <a:pPr/>
              <a:t>28</a:t>
            </a:fld>
            <a:endParaRPr lang="en-US" sz="1200" dirty="0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dirty="0"/>
              <a:t>62 year old male with melanoma and chemotherapy induced painful peripheral neuropathy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68 year old</a:t>
            </a:r>
            <a:r>
              <a:rPr lang="en-US" baseline="0" dirty="0" smtClean="0"/>
              <a:t> </a:t>
            </a:r>
            <a:r>
              <a:rPr lang="en-US" baseline="0" dirty="0" smtClean="0"/>
              <a:t>MD had a heart transplant and CIN…cleared after 4 treatments.</a:t>
            </a:r>
            <a:endParaRPr lang="en-US" dirty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969DD44-BB9F-1046-89FB-B84906EEFAF1}" type="slidenum">
              <a:rPr lang="en-US" sz="1200"/>
              <a:pPr/>
              <a:t>29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9F0AE56-D786-3041-9F88-2748438E8CC7}" type="slidenum">
              <a:rPr lang="en-US" sz="1200"/>
              <a:pPr/>
              <a:t>30</a:t>
            </a:fld>
            <a:endParaRPr lang="en-US" sz="1200" dirty="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7B1B4B1C-1727-214B-B9B8-44F19CA9E480}" type="slidenum">
              <a:rPr lang="en-US" sz="1200"/>
              <a:pPr/>
              <a:t>31</a:t>
            </a:fld>
            <a:endParaRPr lang="en-US" sz="1200" dirty="0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504EE5-D8C6-8941-9A05-A5BC3D74E79C}" type="slidenum">
              <a:rPr lang="en-US" sz="1200"/>
              <a:pPr/>
              <a:t>32</a:t>
            </a:fld>
            <a:endParaRPr lang="en-US" sz="1200" dirty="0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r>
              <a:rPr lang="en-US" dirty="0" smtClean="0"/>
              <a:t>38 year old female in auto accident</a:t>
            </a:r>
            <a:endParaRPr lang="en-US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9AF2B8-792C-8C47-82FF-4763ACD1DB9B}" type="slidenum">
              <a:rPr lang="en-US" sz="1200"/>
              <a:pPr/>
              <a:t>33</a:t>
            </a:fld>
            <a:endParaRPr lang="en-US" sz="1200" dirty="0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7103254-6723-8246-9A23-76B7B45859D3}" type="slidenum">
              <a:rPr lang="en-US" sz="1200"/>
              <a:pPr/>
              <a:t>36</a:t>
            </a:fld>
            <a:endParaRPr lang="en-US" sz="1200" dirty="0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7826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Tennis elbow</a:t>
            </a:r>
            <a:endParaRPr lang="en-US" dirty="0"/>
          </a:p>
        </p:txBody>
      </p:sp>
      <p:sp>
        <p:nvSpPr>
          <p:cNvPr id="7782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B539622-32CF-5347-9CC8-B99140079464}" type="slidenum">
              <a:rPr lang="en-US" sz="1200"/>
              <a:pPr/>
              <a:t>37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8192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8270CD4-6B2D-7E4B-8527-8188A61B611E}" type="slidenum">
              <a:rPr lang="en-US" sz="1200"/>
              <a:pPr/>
              <a:t>38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Severe</a:t>
            </a:r>
            <a:r>
              <a:rPr lang="en-US" baseline="0" dirty="0" smtClean="0"/>
              <a:t> cervical disc disease and headaches</a:t>
            </a:r>
            <a:endParaRPr lang="en-US" dirty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FF4F75-05A2-6545-8ED6-F80E66EC035F}" type="slidenum">
              <a:rPr lang="en-US" sz="1200"/>
              <a:pPr/>
              <a:t>39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56 year old male athlete with 18 months of unsuccessful treatment for Achilles tendonitis. 20% less pain after the first treatment.</a:t>
            </a:r>
            <a:endParaRPr lang="en-US" dirty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FF4F75-05A2-6545-8ED6-F80E66EC035F}" type="slidenum">
              <a:rPr lang="en-US" sz="1200"/>
              <a:pPr/>
              <a:t>40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601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r>
              <a:rPr lang="en-US" dirty="0" smtClean="0"/>
              <a:t>44 year old male skier fell and pulled his left (yes left) gastroc two days ago</a:t>
            </a:r>
            <a:r>
              <a:rPr lang="en-US" baseline="0" dirty="0" smtClean="0"/>
              <a:t>. Is unable to walk without severe pain. No change in symptoms after this first treatment. We treated the left leg with light.</a:t>
            </a:r>
            <a:endParaRPr lang="en-US" dirty="0"/>
          </a:p>
        </p:txBody>
      </p:sp>
      <p:sp>
        <p:nvSpPr>
          <p:cNvPr id="8601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4FF4F75-05A2-6545-8ED6-F80E66EC035F}" type="slidenum">
              <a:rPr lang="en-US" sz="1200"/>
              <a:pPr/>
              <a:t>41</a:t>
            </a:fld>
            <a:endParaRPr lang="en-US" sz="1200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8751FF-C5BC-8C43-92F6-7BE77B62A71D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434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t"/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 anchor="t"/>
          <a:lstStyle>
            <a:lvl1pPr marL="0" indent="0">
              <a:buNone/>
              <a:defRPr sz="14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1354A9-A92B-D74D-9DC6-31EFA446850B}" type="datetimeFigureOut">
              <a:rPr lang="en-US" smtClean="0"/>
              <a:t>5/11/15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Chemotherapy Induced Neuropathy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Study at UCSF</a:t>
            </a:r>
          </a:p>
          <a:p>
            <a:pPr lvl="0"/>
            <a:r>
              <a:rPr lang="en-US" dirty="0" smtClean="0"/>
              <a:t>NIH funded</a:t>
            </a:r>
          </a:p>
          <a:p>
            <a:pPr lvl="0"/>
            <a:r>
              <a:rPr lang="en-US" dirty="0" smtClean="0"/>
              <a:t>Investigators</a:t>
            </a:r>
          </a:p>
          <a:p>
            <a:pPr lvl="0"/>
            <a:r>
              <a:rPr lang="en-US" dirty="0" smtClean="0"/>
              <a:t>Primary endpoints</a:t>
            </a:r>
          </a:p>
          <a:p>
            <a:pPr lvl="0"/>
            <a:r>
              <a:rPr lang="en-US" dirty="0" smtClean="0"/>
              <a:t>Quick look</a:t>
            </a:r>
          </a:p>
          <a:p>
            <a:pPr lvl="0"/>
            <a:endParaRPr lang="en-US" dirty="0" smtClean="0"/>
          </a:p>
          <a:p>
            <a:pPr lvl="0"/>
            <a:endParaRPr lang="en-US" dirty="0" smtClean="0"/>
          </a:p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May 2015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3D779-5B19-D64D-B836-B316868C075E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rgbClr val="FFFF00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3200" b="1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torSaputo.com" TargetMode="External"/><Relationship Id="rId4" Type="http://schemas.openxmlformats.org/officeDocument/2006/relationships/hyperlink" Target="http://doctorsaputo.com/a/peripheral-neuropathy-health-assessmen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Relationship Id="rId3" Type="http://schemas.openxmlformats.org/officeDocument/2006/relationships/image" Target="../media/image2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1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2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2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ctorSaputo.com" TargetMode="External"/><Relationship Id="rId4" Type="http://schemas.openxmlformats.org/officeDocument/2006/relationships/hyperlink" Target="http://doctorsaputo.com/a/peripheral-neuropathy-health-assessment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Verdana"/>
                <a:cs typeface="Verdana"/>
              </a:rPr>
              <a:t>Peripheral Neuropathy Special Presentation:</a:t>
            </a:r>
            <a:br>
              <a:rPr lang="en-US" sz="2600" dirty="0" smtClean="0">
                <a:latin typeface="Verdana"/>
                <a:cs typeface="Verdana"/>
              </a:rPr>
            </a:br>
            <a:r>
              <a:rPr lang="en-US" sz="2600" dirty="0" smtClean="0">
                <a:latin typeface="Verdana"/>
                <a:cs typeface="Verdana"/>
              </a:rPr>
              <a:t>Infrared Light for Neuropathy</a:t>
            </a:r>
            <a:endParaRPr lang="en-US" sz="26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Len Saputo, MD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1400" dirty="0" smtClean="0">
                <a:solidFill>
                  <a:srgbClr val="FFFF00"/>
                </a:solidFill>
                <a:latin typeface="Verdana"/>
                <a:cs typeface="Verdana"/>
                <a:hlinkClick r:id="rId3"/>
              </a:rPr>
              <a:t>www.DoctorSaputo.com</a:t>
            </a:r>
            <a:endParaRPr lang="en-US" sz="1400" dirty="0" smtClean="0">
              <a:solidFill>
                <a:srgbClr val="FFFF00"/>
              </a:solidFill>
              <a:latin typeface="Verdana"/>
              <a:cs typeface="Verdana"/>
            </a:endParaRPr>
          </a:p>
          <a:p>
            <a:r>
              <a:rPr lang="en-US" sz="1400" dirty="0" smtClean="0">
                <a:solidFill>
                  <a:srgbClr val="FFFF00"/>
                </a:solidFill>
              </a:rPr>
              <a:t>Link to free Peripheral Neuropathy Health Assessment:</a:t>
            </a:r>
          </a:p>
          <a:p>
            <a:r>
              <a:rPr lang="en-US" sz="1400" dirty="0" smtClean="0">
                <a:hlinkClick r:id="rId4"/>
              </a:rPr>
              <a:t>http://doctorsaputo.com/a/peripheral-neuropathy-health-assessment</a:t>
            </a:r>
            <a:endParaRPr lang="en-US" sz="1400" dirty="0" smtClean="0"/>
          </a:p>
          <a:p>
            <a:r>
              <a:rPr lang="en-US" sz="1600" dirty="0" smtClean="0">
                <a:solidFill>
                  <a:srgbClr val="FFFF00"/>
                </a:solidFill>
                <a:latin typeface="Verdana"/>
                <a:cs typeface="Verdana"/>
              </a:rPr>
              <a:t>May 13, 2015 </a:t>
            </a:r>
          </a:p>
          <a:p>
            <a:endParaRPr lang="en-US" sz="1600" dirty="0">
              <a:solidFill>
                <a:srgbClr val="FFFF00"/>
              </a:solidFill>
              <a:latin typeface="Verdana"/>
              <a:cs typeface="Verdana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Verdana"/>
                <a:cs typeface="Verdana"/>
              </a:rPr>
              <a:t>Alta Bates Summit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Verdana"/>
                <a:cs typeface="Verdana"/>
              </a:rPr>
              <a:t>Comprehensive Cancer Center</a:t>
            </a:r>
            <a:endParaRPr lang="en-US" sz="2400" dirty="0">
              <a:solidFill>
                <a:srgbClr val="FFFF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6392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69795"/>
            <a:ext cx="9090121" cy="1100267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Verdana"/>
                <a:cs typeface="Verdana"/>
              </a:rPr>
              <a:t>UCSF Study on Chemotherapy Induced Neuropathy</a:t>
            </a:r>
            <a:endParaRPr lang="en-US" sz="36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92316"/>
            <a:ext cx="9220970" cy="569151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PI is Christine Miaskowski, PhD, RN, at UCSF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Five year pilot study to see if infrared light reduces pain and increases sensation in CIN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Previous study </a:t>
            </a:r>
            <a:r>
              <a:rPr lang="en-US" dirty="0" smtClean="0">
                <a:solidFill>
                  <a:srgbClr val="FFFFFF"/>
                </a:solidFill>
              </a:rPr>
              <a:t>we </a:t>
            </a:r>
            <a:r>
              <a:rPr lang="en-US" dirty="0" smtClean="0">
                <a:solidFill>
                  <a:srgbClr val="FFFFFF"/>
                </a:solidFill>
              </a:rPr>
              <a:t>showed infrared light improved sensation and increased quality of life in diabetic neuropathy. It showed reduced pain at .05 significance          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07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/>
                <a:cs typeface="Verdana"/>
              </a:rPr>
              <a:t>Treatment of Peripheral Neuropathy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treatment to reverse numbness or balance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Pain management is the central treatment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Acupuncture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Biofeedback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Nutritional support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Infrared light therapy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Pulsed electromagnetic field therapy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22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Verdana"/>
                <a:cs typeface="Verdana"/>
              </a:rPr>
              <a:t>Nutritional Treatment </a:t>
            </a:r>
            <a:r>
              <a:rPr lang="en-US" sz="2400" dirty="0" smtClean="0">
                <a:latin typeface="Verdana"/>
                <a:cs typeface="Verdana"/>
              </a:rPr>
              <a:t>of Peripheral Neuropathy</a:t>
            </a:r>
            <a:endParaRPr lang="en-US" sz="24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B-12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Alpha lipoic acid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Fish oil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GLA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Acetyl l-carnitine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Benfotiamine (from B-1)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L-glutamine</a:t>
            </a:r>
          </a:p>
          <a:p>
            <a:pPr marL="457200" indent="-457200" algn="l">
              <a:buFont typeface="Arial"/>
              <a:buChar char="•"/>
            </a:pPr>
            <a:r>
              <a:rPr lang="en-US" sz="2600" dirty="0" smtClean="0">
                <a:solidFill>
                  <a:srgbClr val="FFFFFF"/>
                </a:solidFill>
              </a:rPr>
              <a:t>Gluten free diet</a:t>
            </a:r>
            <a:endParaRPr lang="en-US" sz="2600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41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Infrared light: How it works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256479"/>
            <a:ext cx="8818005" cy="5601521"/>
          </a:xfrm>
        </p:spPr>
        <p:txBody>
          <a:bodyPr>
            <a:normAutofit fontScale="77500" lnSpcReduction="20000"/>
          </a:bodyPr>
          <a:lstStyle/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Increases circulation (releases NO)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Stimulates Collagen Production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 smtClean="0"/>
              <a:t>Speeds </a:t>
            </a:r>
            <a:r>
              <a:rPr lang="en-US" dirty="0"/>
              <a:t>healing rate by 40%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Increases ATP Production &amp; Release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Increases RNA and DNA Synthesis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Reduces inflammation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Increases Lymphatic Drainage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Stimulates Fibroblastic Activity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Anti-microbial (blue light)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Increases Phagocytosis</a:t>
            </a:r>
          </a:p>
          <a:p>
            <a:pPr algn="l">
              <a:buFont typeface="Wingdings" pitchFamily="2" charset="2"/>
              <a:buChar char="l"/>
              <a:defRPr/>
            </a:pPr>
            <a:r>
              <a:rPr lang="en-US" dirty="0"/>
              <a:t>Reduces Excitability of Nervous Tissue (relieves pain)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9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/>
                <a:cs typeface="Verdana"/>
              </a:rPr>
              <a:t>Three kinds of nitric oxide synthase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2250" y="1256479"/>
            <a:ext cx="9080500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NOS-1 is in nerve &amp; is involved wi</a:t>
            </a:r>
            <a:r>
              <a:rPr lang="en-US" dirty="0" smtClean="0">
                <a:solidFill>
                  <a:srgbClr val="FFFFFF"/>
                </a:solidFill>
              </a:rPr>
              <a:t>th nerve transmission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NOS-2 is called inducible or iNOS. Generates tons of NO &amp; repairs tissue damage, hypoxia, bacterial infection.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eNOS is endothelial NOS. Present in all blood vessels &amp; lymphatic ducts. Stimulates increased flow &amp; causes angiogenesis, which is needed for tissue repair.</a:t>
            </a: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46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Infrared light &amp; Nitric Oxide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421090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stimulates growth, enhances immunity, is a neuromodulator, &amp; stimulates stem cell proliferation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is impt in analgesia, vasodilation, &amp; angiogenesis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is  anti-cancer, anti-inflammatory, &amp; antimicrobial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donors such as NTG, l-arginine are widely prescribed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Most chronic disease are assoc with abn NO production </a:t>
            </a:r>
          </a:p>
        </p:txBody>
      </p:sp>
    </p:spTree>
    <p:extLst>
      <p:ext uri="{BB962C8B-B14F-4D97-AF65-F5344CB8AC3E}">
        <p14:creationId xmlns:p14="http://schemas.microsoft.com/office/powerpoint/2010/main" val="392802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Long Term NO Problems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421090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Generation of reactive nitrogen species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Inhibition of mitochondrial ATP production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Reversible binding of NO to cytochrome C oxidase and sensitizing tissues to hypoxia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Peroxynitrite irreversibly inhibits mitochondrial  ATP production, increases cell permeability and induces cell apoptosis</a:t>
            </a:r>
          </a:p>
        </p:txBody>
      </p:sp>
    </p:spTree>
    <p:extLst>
      <p:ext uri="{BB962C8B-B14F-4D97-AF65-F5344CB8AC3E}">
        <p14:creationId xmlns:p14="http://schemas.microsoft.com/office/powerpoint/2010/main" val="23181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Solution is Combination Rx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421090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Use NO donor with antioxidants to reduce ROS &amp; RNS and maintain NO bioavailability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Use low level laser therapy (LLLT) to dissociate NO from cytochrome C oxidase, hemoglobin, &amp; myoglobin; this allows more O2 in tissues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Released NO stimulates stem cell proliferation and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416204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LLLT + NO + Antioxidants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143999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Blue LLLT increases platelet-rich plasma effectiveness by increasing NO-deoxyhemoglobin disassociation, shifting blood redox to reduction state, decreases PN levels, and increase NO bioavailability to PRP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LLLT, PRP, NO, &amp; AOs increase efficacy of stem cell Rx and NO + PDGF stimulates stem cell proliferation and differentiation</a:t>
            </a:r>
          </a:p>
        </p:txBody>
      </p:sp>
    </p:spTree>
    <p:extLst>
      <p:ext uri="{BB962C8B-B14F-4D97-AF65-F5344CB8AC3E}">
        <p14:creationId xmlns:p14="http://schemas.microsoft.com/office/powerpoint/2010/main" val="310375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Verdana"/>
                <a:cs typeface="Verdana"/>
              </a:rPr>
              <a:t>Infrared &amp; Red LLLT in Healthy Tissue</a:t>
            </a:r>
            <a:endParaRPr lang="en-US" sz="3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143999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Normally some cytochrome C oxidase is bound to NO, which inactivates it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Red and infrared LLLT dissociates NO from it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Increased NO causes stimulation of stem cell proliferation and differentiation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ROS levels increase and shift redox state to oxidative</a:t>
            </a:r>
          </a:p>
        </p:txBody>
      </p:sp>
    </p:spTree>
    <p:extLst>
      <p:ext uri="{BB962C8B-B14F-4D97-AF65-F5344CB8AC3E}">
        <p14:creationId xmlns:p14="http://schemas.microsoft.com/office/powerpoint/2010/main" val="308922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1" y="169796"/>
            <a:ext cx="8921750" cy="862556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Verdana"/>
                <a:cs typeface="Verdana"/>
              </a:rPr>
              <a:t>How I became Interested in IR Light Therapy</a:t>
            </a:r>
            <a:endParaRPr lang="en-US" sz="26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244600"/>
            <a:ext cx="8818005" cy="6056563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Called Maurice Bales in 1999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Treated more than 30 patients with him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Decided to treat patients with infrared light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Worked with Maurice to develop new approaches over the past 16 years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Published a self-funded clinical study on diabetics with advanced painful neuropathy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Now involved with another study at UCSF on CIN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17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84667"/>
            <a:ext cx="8496253" cy="947685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Verdana"/>
                <a:cs typeface="Verdana"/>
              </a:rPr>
              <a:t>Infrared &amp; Red LLLT in Hypoxia or Oxidative Stress</a:t>
            </a:r>
            <a:endParaRPr lang="en-US" sz="3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143999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is dissociated from cytochrome c oxidase &amp; incr ATP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There’s stimulation of stem cells &amp; vasodilation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Levels of reduced glutathione  increase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Cellular redox shifts to reduction &amp; decreased inflammation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475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84667"/>
            <a:ext cx="8496253" cy="94768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Blue LLLT Therapy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143999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dissociates from deoxyhemoglobin in RBCs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Free NO reacts with ROS to form peroxynitrite, which is converted to nitrite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Nitrite is converted to NO + H2O by deoxyhemoglobin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Net result: ROS decreases, NO is increased, and the redox is shifted to reduction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860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84667"/>
            <a:ext cx="8496253" cy="94768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NO, Redox, &amp; Immunity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" y="1256479"/>
            <a:ext cx="9143999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Low NO causes Th1 dominance &amp; incr cellular immunity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High ROS also causes Th1 dominance causing oxidative stress and inflammation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Increasing NO shifts Th1 to Th2 &amp; decr inflammation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Increased NO shifts COX2 &amp; LOX to COX1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Blue LLLT shifts redox to reduction and Th1 to Th2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37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84667"/>
            <a:ext cx="8496253" cy="94768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Nitrophotonics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9273" y="1256479"/>
            <a:ext cx="9359516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NO is likely impt in all pathologies; it is ubiquitous  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Using NO donors with AOs and LLLT promises to treat a wide range of difficult to treat pathologies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Photobiomodulation balances the immune system, activates mitochondria, adjusts redox &amp; increases NO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Activated stem cells are the final common pathway that heals underlying pathology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43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84667"/>
            <a:ext cx="8496253" cy="947685"/>
          </a:xfrm>
        </p:spPr>
        <p:txBody>
          <a:bodyPr>
            <a:noAutofit/>
          </a:bodyPr>
          <a:lstStyle/>
          <a:p>
            <a:r>
              <a:rPr lang="en-US" sz="4000" dirty="0" smtClean="0">
                <a:latin typeface="Verdana"/>
                <a:cs typeface="Verdana"/>
              </a:rPr>
              <a:t>Nitrophotonics &amp; Hydrogen</a:t>
            </a:r>
            <a:endParaRPr lang="en-US" sz="4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69273" y="1256479"/>
            <a:ext cx="9359516" cy="560152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Molecular H2 can convert oxygen radicals to water and it is readily available because of its small molecular size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H2 increases the body’s own antioxidant system that included glutathione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H2 exerts a beneficial effect on cell signaling, cell metabolism and gene expression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999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162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 dirty="0">
              <a:latin typeface="Verdana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>
              <a:latin typeface="Verdana" charset="0"/>
            </a:endParaRPr>
          </a:p>
        </p:txBody>
      </p:sp>
      <p:pic>
        <p:nvPicPr>
          <p:cNvPr id="48130" name="Picture 3" descr="Diab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5814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Diabe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6068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5" descr="Diabeti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419600"/>
            <a:ext cx="37338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81000"/>
            <a:ext cx="8637588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Diabetic Neuropathy</a:t>
            </a:r>
          </a:p>
        </p:txBody>
      </p:sp>
    </p:spTree>
    <p:extLst>
      <p:ext uri="{BB962C8B-B14F-4D97-AF65-F5344CB8AC3E}">
        <p14:creationId xmlns:p14="http://schemas.microsoft.com/office/powerpoint/2010/main" val="1353919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162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 dirty="0">
              <a:latin typeface="Verdana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>
              <a:latin typeface="Verdana" charset="0"/>
            </a:endParaRP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152400"/>
            <a:ext cx="8637588" cy="9906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Diabetic Neuropathy</a:t>
            </a:r>
          </a:p>
        </p:txBody>
      </p:sp>
      <p:pic>
        <p:nvPicPr>
          <p:cNvPr id="4" name="Picture 3" descr="IMG_1022 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7369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412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2"/>
          <p:cNvSpPr txBox="1">
            <a:spLocks noChangeArrowheads="1"/>
          </p:cNvSpPr>
          <p:nvPr/>
        </p:nvSpPr>
        <p:spPr bwMode="auto">
          <a:xfrm>
            <a:off x="990600" y="304800"/>
            <a:ext cx="71628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endParaRPr lang="en-US" b="1" dirty="0">
              <a:latin typeface="Verdana" charset="0"/>
            </a:endParaRPr>
          </a:p>
          <a:p>
            <a:pPr algn="ctr" eaLnBrk="1" hangingPunct="1">
              <a:spcBef>
                <a:spcPct val="50000"/>
              </a:spcBef>
            </a:pPr>
            <a:endParaRPr lang="en-US" b="1" dirty="0">
              <a:latin typeface="Verdana" charset="0"/>
            </a:endParaRPr>
          </a:p>
        </p:txBody>
      </p:sp>
      <p:pic>
        <p:nvPicPr>
          <p:cNvPr id="48130" name="Picture 3" descr="Diab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3581400" cy="222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1" name="Picture 4" descr="Diabe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133600"/>
            <a:ext cx="36068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Rectangle 6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381000"/>
            <a:ext cx="8637588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Diabetic Neuropathy</a:t>
            </a:r>
          </a:p>
        </p:txBody>
      </p:sp>
      <p:pic>
        <p:nvPicPr>
          <p:cNvPr id="7" name="Content Placeholder 3" descr="IMG_090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7" b="13297"/>
          <a:stretch>
            <a:fillRect/>
          </a:stretch>
        </p:blipFill>
        <p:spPr>
          <a:xfrm>
            <a:off x="457200" y="1600200"/>
            <a:ext cx="8229600" cy="453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7227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04800"/>
            <a:ext cx="8637588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Chemotherapy Neuropathy</a:t>
            </a:r>
          </a:p>
        </p:txBody>
      </p:sp>
      <p:pic>
        <p:nvPicPr>
          <p:cNvPr id="51202" name="Picture 3" descr="Chem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219200"/>
            <a:ext cx="457200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 descr="Che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52900"/>
            <a:ext cx="4445000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01113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Chemotherapy Neuropathy after Heart Transplant</a:t>
            </a:r>
          </a:p>
        </p:txBody>
      </p:sp>
      <p:pic>
        <p:nvPicPr>
          <p:cNvPr id="55298" name="Picture 16" descr="Patient Scans.11.4.11 04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67056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Rectangle 17"/>
          <p:cNvSpPr>
            <a:spLocks noChangeArrowheads="1"/>
          </p:cNvSpPr>
          <p:nvPr/>
        </p:nvSpPr>
        <p:spPr bwMode="auto">
          <a:xfrm>
            <a:off x="1752600" y="2438400"/>
            <a:ext cx="9906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0605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/>
                <a:cs typeface="Verdana"/>
              </a:rPr>
              <a:t>Types of Peripheral Neuropathy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pPr algn="l"/>
            <a:r>
              <a:rPr lang="en-US" u="sng" dirty="0">
                <a:solidFill>
                  <a:schemeClr val="tx1"/>
                </a:solidFill>
              </a:rPr>
              <a:t>Sensory</a:t>
            </a:r>
            <a:r>
              <a:rPr lang="en-US" dirty="0">
                <a:solidFill>
                  <a:schemeClr val="tx1"/>
                </a:solidFill>
              </a:rPr>
              <a:t>: transmit touch, pain, vibration &amp; temperature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u="sng" dirty="0">
                <a:solidFill>
                  <a:schemeClr val="tx1"/>
                </a:solidFill>
              </a:rPr>
              <a:t>Motor</a:t>
            </a:r>
            <a:r>
              <a:rPr lang="en-US" dirty="0">
                <a:solidFill>
                  <a:schemeClr val="tx1"/>
                </a:solidFill>
              </a:rPr>
              <a:t>: control movement of your muscles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r>
              <a:rPr lang="en-US" u="sng" dirty="0">
                <a:solidFill>
                  <a:schemeClr val="tx1"/>
                </a:solidFill>
              </a:rPr>
              <a:t>Autonomic</a:t>
            </a:r>
            <a:r>
              <a:rPr lang="en-US" dirty="0">
                <a:solidFill>
                  <a:schemeClr val="tx1"/>
                </a:solidFill>
              </a:rPr>
              <a:t>: control the sympathetic &amp; parasympathetic nervous system</a:t>
            </a:r>
          </a:p>
        </p:txBody>
      </p:sp>
    </p:spTree>
    <p:extLst>
      <p:ext uri="{BB962C8B-B14F-4D97-AF65-F5344CB8AC3E}">
        <p14:creationId xmlns:p14="http://schemas.microsoft.com/office/powerpoint/2010/main" val="219024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538163"/>
            <a:ext cx="8637588" cy="94615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Arial" charset="0"/>
                <a:cs typeface="+mj-cs"/>
              </a:rPr>
              <a:t>Diabetic Peripheral Neuropathy, Ulcerations, and Osteomyelitis Pre-Treatment</a:t>
            </a:r>
          </a:p>
        </p:txBody>
      </p:sp>
      <p:pic>
        <p:nvPicPr>
          <p:cNvPr id="59394" name="Picture 3" descr="Diab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438400"/>
            <a:ext cx="4267200" cy="319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4" descr="Diabe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905000"/>
            <a:ext cx="3444875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37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Arial" charset="0"/>
                <a:cs typeface="+mj-cs"/>
              </a:rPr>
              <a:t>Diabetic Ulcers Post Treatment</a:t>
            </a:r>
          </a:p>
        </p:txBody>
      </p:sp>
      <p:pic>
        <p:nvPicPr>
          <p:cNvPr id="61442" name="Picture 3" descr="Diabeti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514600"/>
            <a:ext cx="4114800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Picture 4" descr="Diabet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514600"/>
            <a:ext cx="41148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2835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7388" y="287338"/>
            <a:ext cx="7769225" cy="941387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Arial" charset="0"/>
                <a:cs typeface="+mj-cs"/>
              </a:rPr>
              <a:t>Auto Accident Pre-Treatment</a:t>
            </a:r>
          </a:p>
        </p:txBody>
      </p:sp>
      <p:pic>
        <p:nvPicPr>
          <p:cNvPr id="63490" name="Picture 3" descr="Au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600200"/>
            <a:ext cx="354647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4" descr="Au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447800"/>
            <a:ext cx="2644775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0070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2800" dirty="0">
                <a:solidFill>
                  <a:srgbClr val="FFFF00"/>
                </a:solidFill>
                <a:latin typeface="Arial" charset="0"/>
                <a:cs typeface="+mj-cs"/>
              </a:rPr>
              <a:t>Auto Accident 12 Days Post Treatment</a:t>
            </a:r>
          </a:p>
        </p:txBody>
      </p:sp>
      <p:pic>
        <p:nvPicPr>
          <p:cNvPr id="65538" name="Picture 3" descr="Au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600200"/>
            <a:ext cx="3657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4" descr="Au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90550"/>
            <a:ext cx="4495800" cy="337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0" name="Picture 5" descr="Aut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8600"/>
            <a:ext cx="44958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0078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457200" y="277814"/>
            <a:ext cx="8229600" cy="1107642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Diffuse Idiopathic Skeletal Hyperostosis (DISH)</a:t>
            </a:r>
          </a:p>
        </p:txBody>
      </p:sp>
      <p:pic>
        <p:nvPicPr>
          <p:cNvPr id="67586" name="Content Placeholder 3" descr="IMG_0743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8" b="9998"/>
          <a:stretch>
            <a:fillRect/>
          </a:stretch>
        </p:blipFill>
        <p:spPr>
          <a:xfrm>
            <a:off x="249381" y="1624060"/>
            <a:ext cx="8229600" cy="4864485"/>
          </a:xfrm>
          <a:solidFill>
            <a:schemeClr val="bg1"/>
          </a:solidFill>
          <a:ln w="76200" cmpd="sng">
            <a:solidFill>
              <a:schemeClr val="bg1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708121" y="2447636"/>
            <a:ext cx="1508606" cy="13854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8930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FF00"/>
                </a:solidFill>
                <a:effectLst/>
                <a:latin typeface="Arial" charset="0"/>
              </a:rPr>
              <a:t>Acne for 20 Years</a:t>
            </a:r>
          </a:p>
        </p:txBody>
      </p:sp>
      <p:pic>
        <p:nvPicPr>
          <p:cNvPr id="69634" name="Content Placeholder 5" descr="IMG_0596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83" r="16583"/>
          <a:stretch>
            <a:fillRect/>
          </a:stretch>
        </p:blipFill>
        <p:spPr/>
      </p:pic>
      <p:pic>
        <p:nvPicPr>
          <p:cNvPr id="69635" name="Content Placeholder 7" descr="IMG_063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73" r="1657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80791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RSD</a:t>
            </a:r>
          </a:p>
        </p:txBody>
      </p:sp>
      <p:pic>
        <p:nvPicPr>
          <p:cNvPr id="70658" name="Picture 3" descr="RS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52600"/>
            <a:ext cx="5715000" cy="41640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59" name="Rectangle 4"/>
          <p:cNvSpPr>
            <a:spLocks noChangeArrowheads="1"/>
          </p:cNvSpPr>
          <p:nvPr/>
        </p:nvSpPr>
        <p:spPr bwMode="auto">
          <a:xfrm>
            <a:off x="1752600" y="2133600"/>
            <a:ext cx="838200" cy="762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752600" y="2133600"/>
            <a:ext cx="838200" cy="762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8465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Rectangle 6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Tennis Elbow</a:t>
            </a:r>
          </a:p>
        </p:txBody>
      </p:sp>
      <p:pic>
        <p:nvPicPr>
          <p:cNvPr id="76802" name="Picture 5" descr="Kinko's 039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54163" y="1600200"/>
            <a:ext cx="6034087" cy="45259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803" name="Rectangle 3"/>
          <p:cNvSpPr>
            <a:spLocks noChangeArrowheads="1"/>
          </p:cNvSpPr>
          <p:nvPr/>
        </p:nvSpPr>
        <p:spPr bwMode="auto">
          <a:xfrm>
            <a:off x="2514600" y="2667000"/>
            <a:ext cx="1066800" cy="76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2514600" y="2667000"/>
            <a:ext cx="1066800" cy="762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514600" y="2667000"/>
            <a:ext cx="1066800" cy="76200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6397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60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Osteoarthritis Knee</a:t>
            </a:r>
          </a:p>
        </p:txBody>
      </p:sp>
      <p:pic>
        <p:nvPicPr>
          <p:cNvPr id="80898" name="Picture 6" descr="P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06525"/>
            <a:ext cx="7467600" cy="53482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899" name="Rectangle 3"/>
          <p:cNvSpPr>
            <a:spLocks noChangeArrowheads="1"/>
          </p:cNvSpPr>
          <p:nvPr/>
        </p:nvSpPr>
        <p:spPr bwMode="auto">
          <a:xfrm>
            <a:off x="1143000" y="2514600"/>
            <a:ext cx="14478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1143000" y="2514600"/>
            <a:ext cx="1504758" cy="152400"/>
          </a:xfrm>
          <a:prstGeom prst="rect">
            <a:avLst/>
          </a:prstGeom>
          <a:solidFill>
            <a:srgbClr val="00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59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Arial" charset="0"/>
                <a:cs typeface="+mj-cs"/>
              </a:rPr>
              <a:t>Cervical Disc/Headache</a:t>
            </a:r>
          </a:p>
        </p:txBody>
      </p:sp>
      <p:pic>
        <p:nvPicPr>
          <p:cNvPr id="84994" name="Picture 6" descr="Pt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1404938"/>
            <a:ext cx="7315200" cy="5486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838200" y="22860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838200" y="2216727"/>
            <a:ext cx="533400" cy="277091"/>
          </a:xfrm>
          <a:prstGeom prst="rect">
            <a:avLst/>
          </a:prstGeom>
          <a:solidFill>
            <a:srgbClr val="0000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6633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/>
                <a:cs typeface="Verdana"/>
              </a:rPr>
              <a:t>Symptoms of Peripheral Neuropathy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Gradually worsening numbness of feet &amp; hands that spreads up towards the legs and arms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Loss of balance &amp; coordination (proprioception)</a:t>
            </a:r>
            <a:br>
              <a:rPr lang="en-US" dirty="0" smtClean="0">
                <a:solidFill>
                  <a:srgbClr val="FFFFFF"/>
                </a:solidFill>
              </a:rPr>
            </a:b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Burning pain,  usually worse at night &amp; can be severe</a:t>
            </a:r>
          </a:p>
        </p:txBody>
      </p:sp>
    </p:spTree>
    <p:extLst>
      <p:ext uri="{BB962C8B-B14F-4D97-AF65-F5344CB8AC3E}">
        <p14:creationId xmlns:p14="http://schemas.microsoft.com/office/powerpoint/2010/main" val="156211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82049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cs typeface="+mj-cs"/>
              </a:rPr>
              <a:t>Achilles Tendonitis 1</a:t>
            </a:r>
            <a:r>
              <a:rPr lang="en-US" baseline="30000" dirty="0" smtClean="0">
                <a:solidFill>
                  <a:srgbClr val="FFFF00"/>
                </a:solidFill>
                <a:latin typeface="Arial" charset="0"/>
                <a:cs typeface="+mj-cs"/>
              </a:rPr>
              <a:t>st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cs typeface="+mj-cs"/>
              </a:rPr>
              <a:t> Treatment</a:t>
            </a:r>
            <a:endParaRPr lang="en-US" dirty="0">
              <a:solidFill>
                <a:srgbClr val="FFFF00"/>
              </a:solidFill>
              <a:latin typeface="Arial" charset="0"/>
              <a:cs typeface="+mj-cs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838200" y="22860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Content Placeholder 2" descr="P1010583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351332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8" name="Rectangle 4"/>
          <p:cNvSpPr>
            <a:spLocks noGrp="1" noRot="1" noChangeArrowheads="1"/>
          </p:cNvSpPr>
          <p:nvPr>
            <p:ph type="title"/>
          </p:nvPr>
        </p:nvSpPr>
        <p:spPr>
          <a:xfrm>
            <a:off x="457200" y="457200"/>
            <a:ext cx="8229600" cy="820497"/>
          </a:xfrm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latin typeface="Arial" charset="0"/>
                <a:cs typeface="+mj-cs"/>
              </a:rPr>
              <a:t>Hamstring Pull 1</a:t>
            </a:r>
            <a:r>
              <a:rPr lang="en-US" baseline="30000" dirty="0" smtClean="0">
                <a:solidFill>
                  <a:srgbClr val="FFFF00"/>
                </a:solidFill>
                <a:latin typeface="Arial" charset="0"/>
                <a:cs typeface="+mj-cs"/>
              </a:rPr>
              <a:t>st</a:t>
            </a:r>
            <a:r>
              <a:rPr lang="en-US" dirty="0" smtClean="0">
                <a:solidFill>
                  <a:srgbClr val="FFFF00"/>
                </a:solidFill>
                <a:latin typeface="Arial" charset="0"/>
                <a:cs typeface="+mj-cs"/>
              </a:rPr>
              <a:t> Treatment</a:t>
            </a:r>
            <a:endParaRPr lang="en-US" dirty="0">
              <a:solidFill>
                <a:srgbClr val="FFFF00"/>
              </a:solidFill>
              <a:latin typeface="Arial" charset="0"/>
              <a:cs typeface="+mj-cs"/>
            </a:endParaRPr>
          </a:p>
        </p:txBody>
      </p:sp>
      <p:sp>
        <p:nvSpPr>
          <p:cNvPr id="84995" name="Rectangle 3"/>
          <p:cNvSpPr>
            <a:spLocks noChangeArrowheads="1"/>
          </p:cNvSpPr>
          <p:nvPr/>
        </p:nvSpPr>
        <p:spPr bwMode="auto">
          <a:xfrm>
            <a:off x="838200" y="2286000"/>
            <a:ext cx="533400" cy="152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pic>
        <p:nvPicPr>
          <p:cNvPr id="7" name="Content Placeholder 6" descr="P1010589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>
          <a:xfrm>
            <a:off x="457200" y="1600200"/>
            <a:ext cx="8229600" cy="4768850"/>
          </a:xfrm>
        </p:spPr>
      </p:pic>
    </p:spTree>
    <p:extLst>
      <p:ext uri="{BB962C8B-B14F-4D97-AF65-F5344CB8AC3E}">
        <p14:creationId xmlns:p14="http://schemas.microsoft.com/office/powerpoint/2010/main" val="58515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2600" dirty="0" smtClean="0">
                <a:latin typeface="Verdana"/>
                <a:cs typeface="Verdana"/>
              </a:rPr>
              <a:t>Peripheral Neuropathy Special Presentation:</a:t>
            </a:r>
            <a:br>
              <a:rPr lang="en-US" sz="2600" dirty="0" smtClean="0">
                <a:latin typeface="Verdana"/>
                <a:cs typeface="Verdana"/>
              </a:rPr>
            </a:br>
            <a:r>
              <a:rPr lang="en-US" sz="2600" dirty="0" smtClean="0">
                <a:latin typeface="Verdana"/>
                <a:cs typeface="Verdana"/>
              </a:rPr>
              <a:t>Infrared Light for Neuropathy</a:t>
            </a:r>
            <a:endParaRPr lang="en-US" sz="26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Len Saputo, MD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1400" dirty="0" smtClean="0">
                <a:solidFill>
                  <a:srgbClr val="FFFF00"/>
                </a:solidFill>
                <a:latin typeface="Verdana"/>
                <a:cs typeface="Verdana"/>
                <a:hlinkClick r:id="rId3"/>
              </a:rPr>
              <a:t>www.DoctorSaputo.com</a:t>
            </a:r>
            <a:endParaRPr lang="en-US" sz="1400" dirty="0" smtClean="0">
              <a:solidFill>
                <a:srgbClr val="FFFF00"/>
              </a:solidFill>
              <a:latin typeface="Verdana"/>
              <a:cs typeface="Verdana"/>
            </a:endParaRPr>
          </a:p>
          <a:p>
            <a:r>
              <a:rPr lang="en-US" sz="1400" dirty="0" smtClean="0">
                <a:solidFill>
                  <a:srgbClr val="FFFF00"/>
                </a:solidFill>
              </a:rPr>
              <a:t>Link to free Peripheral Neuropathy Health Assessment:</a:t>
            </a:r>
          </a:p>
          <a:p>
            <a:r>
              <a:rPr lang="en-US" sz="1400" dirty="0" smtClean="0">
                <a:hlinkClick r:id="rId4"/>
              </a:rPr>
              <a:t>http://doctorsaputo.com/a/peripheral-neuropathy-health-assessment</a:t>
            </a:r>
            <a:endParaRPr lang="en-US" sz="1400" dirty="0" smtClean="0"/>
          </a:p>
          <a:p>
            <a:r>
              <a:rPr lang="en-US" sz="1600" dirty="0" smtClean="0">
                <a:solidFill>
                  <a:srgbClr val="FFFF00"/>
                </a:solidFill>
                <a:latin typeface="Verdana"/>
                <a:cs typeface="Verdana"/>
              </a:rPr>
              <a:t>May 13, 2015 </a:t>
            </a:r>
          </a:p>
          <a:p>
            <a:endParaRPr lang="en-US" sz="1600" dirty="0">
              <a:solidFill>
                <a:srgbClr val="FFFF00"/>
              </a:solidFill>
              <a:latin typeface="Verdana"/>
              <a:cs typeface="Verdana"/>
            </a:endParaRPr>
          </a:p>
          <a:p>
            <a:r>
              <a:rPr lang="en-US" sz="2400" dirty="0" smtClean="0">
                <a:solidFill>
                  <a:srgbClr val="FFFF00"/>
                </a:solidFill>
                <a:latin typeface="Verdana"/>
                <a:cs typeface="Verdana"/>
              </a:rPr>
              <a:t>Alta Bates Summit</a:t>
            </a:r>
          </a:p>
          <a:p>
            <a:r>
              <a:rPr lang="en-US" sz="2400" dirty="0" smtClean="0">
                <a:solidFill>
                  <a:srgbClr val="FFFF00"/>
                </a:solidFill>
                <a:latin typeface="Verdana"/>
                <a:cs typeface="Verdana"/>
              </a:rPr>
              <a:t>Comprehensive Cancer Center</a:t>
            </a:r>
            <a:endParaRPr lang="en-US" sz="2400" dirty="0">
              <a:solidFill>
                <a:srgbClr val="FFFF00"/>
              </a:solidFill>
              <a:latin typeface="Verdana"/>
              <a:cs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426273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Verdana"/>
                <a:cs typeface="Verdana"/>
              </a:rPr>
              <a:t>Complications of Peripheral Neuropathy</a:t>
            </a:r>
            <a:endParaRPr lang="en-US" sz="28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Skin ulcers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Infection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Amputation</a:t>
            </a:r>
          </a:p>
          <a:p>
            <a:pPr marL="457200" indent="-457200" algn="l">
              <a:buFont typeface="Arial"/>
              <a:buChar char="•"/>
            </a:pPr>
            <a:endParaRPr lang="en-US" dirty="0" smtClean="0">
              <a:solidFill>
                <a:srgbClr val="FFFFFF"/>
              </a:solidFill>
            </a:endParaRP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Fractures</a:t>
            </a:r>
          </a:p>
        </p:txBody>
      </p:sp>
    </p:spTree>
    <p:extLst>
      <p:ext uri="{BB962C8B-B14F-4D97-AF65-F5344CB8AC3E}">
        <p14:creationId xmlns:p14="http://schemas.microsoft.com/office/powerpoint/2010/main" val="2904055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2800" dirty="0" smtClean="0">
                <a:latin typeface="Verdana"/>
                <a:cs typeface="Verdana"/>
              </a:rPr>
              <a:t>How to Diagnose Peripheral Neuropathy</a:t>
            </a:r>
            <a:endParaRPr lang="en-US" sz="28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History and neurological physical exam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Electromyogram (EMG)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CT or MRI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Blood tests: AIC, B-12, toxic chemicals, cancer markers, hemoglobin electrophoresis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Biopsy of skin and/or nerve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Infrared imaging</a:t>
            </a:r>
          </a:p>
        </p:txBody>
      </p:sp>
    </p:spTree>
    <p:extLst>
      <p:ext uri="{BB962C8B-B14F-4D97-AF65-F5344CB8AC3E}">
        <p14:creationId xmlns:p14="http://schemas.microsoft.com/office/powerpoint/2010/main" val="398091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Verdana"/>
                <a:cs typeface="Verdana"/>
              </a:rPr>
              <a:t>Causes for Peripheral Neuropathy</a:t>
            </a:r>
            <a:endParaRPr lang="en-US" sz="32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5994" y="1487400"/>
            <a:ext cx="8818005" cy="5813763"/>
          </a:xfrm>
        </p:spPr>
        <p:txBody>
          <a:bodyPr/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Diabetes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Chemotherapy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Alcoholism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Toxic exposures: metals or chemicals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Medications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Vitamin deficiencies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Pressure on nerves in the spine</a:t>
            </a:r>
          </a:p>
        </p:txBody>
      </p:sp>
    </p:spTree>
    <p:extLst>
      <p:ext uri="{BB962C8B-B14F-4D97-AF65-F5344CB8AC3E}">
        <p14:creationId xmlns:p14="http://schemas.microsoft.com/office/powerpoint/2010/main" val="142893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Verdana"/>
                <a:cs typeface="Verdana"/>
              </a:rPr>
              <a:t>Drugs Causing Peripheral Neuropathy</a:t>
            </a:r>
            <a:endParaRPr lang="en-US" sz="3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92316"/>
            <a:ext cx="9413116" cy="5691511"/>
          </a:xfrm>
        </p:spPr>
        <p:txBody>
          <a:bodyPr>
            <a:normAutofit fontScale="92500" lnSpcReduction="1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Dilantin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Indocin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Statins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Allopurinol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Anti-retroviral drugs: Hivid, Videx, Zerit, Ziaagen, AZT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Many antibiotics: Flagyl, Fluoroquinolines, Furadantin,  Suramin, INH, Chloroquin, Ethambutol, Zyvox, &amp; more!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TNF-alpha antagonists:  Enbrel, Remicade, Humira, Simoni, </a:t>
            </a:r>
            <a:r>
              <a:rPr lang="en-US" dirty="0">
                <a:solidFill>
                  <a:srgbClr val="FFFFFF"/>
                </a:solidFill>
              </a:rPr>
              <a:t>C</a:t>
            </a:r>
            <a:r>
              <a:rPr lang="en-US" dirty="0" smtClean="0">
                <a:solidFill>
                  <a:srgbClr val="FFFFFF"/>
                </a:solidFill>
              </a:rPr>
              <a:t>imzia</a:t>
            </a:r>
          </a:p>
          <a:p>
            <a:pPr algn="l"/>
            <a:endParaRPr lang="en-US" dirty="0" smtClean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256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5995" y="169796"/>
            <a:ext cx="8496253" cy="862556"/>
          </a:xfrm>
        </p:spPr>
        <p:txBody>
          <a:bodyPr>
            <a:noAutofit/>
          </a:bodyPr>
          <a:lstStyle/>
          <a:p>
            <a:r>
              <a:rPr lang="en-US" sz="3000" dirty="0" smtClean="0">
                <a:latin typeface="Verdana"/>
                <a:cs typeface="Verdana"/>
              </a:rPr>
              <a:t>Chemotherapy Peripheral Neuropathy</a:t>
            </a:r>
            <a:endParaRPr lang="en-US" sz="3000" dirty="0">
              <a:latin typeface="Verdana"/>
              <a:cs typeface="Verdan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392316"/>
            <a:ext cx="9413116" cy="5691511"/>
          </a:xfrm>
        </p:spPr>
        <p:txBody>
          <a:bodyPr>
            <a:norm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Platinum based drugs: cisplatin, carboplatin, oxaliplatin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Taxanes: Taxol, Taxotere, Jevtana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Epothilones: Ixempra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Plant alkaloids: vinblastine, vincristine, vinorelbine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Thalidomide, Revlimid, Pomalyst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Velcade &amp; Kyprolis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Halaven</a:t>
            </a:r>
          </a:p>
        </p:txBody>
      </p:sp>
    </p:spTree>
    <p:extLst>
      <p:ext uri="{BB962C8B-B14F-4D97-AF65-F5344CB8AC3E}">
        <p14:creationId xmlns:p14="http://schemas.microsoft.com/office/powerpoint/2010/main" val="66200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wilight">
  <a:themeElements>
    <a:clrScheme name="Twilight">
      <a:dk1>
        <a:sysClr val="windowText" lastClr="000000"/>
      </a:dk1>
      <a:lt1>
        <a:sysClr val="window" lastClr="FFFFFF"/>
      </a:lt1>
      <a:dk2>
        <a:srgbClr val="24213E"/>
      </a:dk2>
      <a:lt2>
        <a:srgbClr val="E9EAF0"/>
      </a:lt2>
      <a:accent1>
        <a:srgbClr val="E8BC4A"/>
      </a:accent1>
      <a:accent2>
        <a:srgbClr val="83C1C6"/>
      </a:accent2>
      <a:accent3>
        <a:srgbClr val="E78D35"/>
      </a:accent3>
      <a:accent4>
        <a:srgbClr val="909CE1"/>
      </a:accent4>
      <a:accent5>
        <a:srgbClr val="839C41"/>
      </a:accent5>
      <a:accent6>
        <a:srgbClr val="CC5439"/>
      </a:accent6>
      <a:hlink>
        <a:srgbClr val="1C6CF1"/>
      </a:hlink>
      <a:folHlink>
        <a:srgbClr val="C649E0"/>
      </a:folHlink>
    </a:clrScheme>
    <a:fontScheme name="Twilight">
      <a:maj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ヒラギノ角ゴ Pro W3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 fov="600000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300000"/>
              </a:schemeClr>
            </a:gs>
            <a:gs pos="31000">
              <a:schemeClr val="bg1">
                <a:tint val="100000"/>
                <a:satMod val="300000"/>
              </a:schemeClr>
            </a:gs>
            <a:gs pos="62000">
              <a:schemeClr val="phClr">
                <a:tint val="100000"/>
                <a:shade val="100000"/>
                <a:satMod val="100000"/>
              </a:schemeClr>
            </a:gs>
            <a:gs pos="100000">
              <a:schemeClr val="phClr">
                <a:shade val="100000"/>
                <a:hueMod val="93000"/>
                <a:satMod val="50000"/>
                <a:lumMod val="2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100000"/>
                <a:satMod val="100000"/>
              </a:schemeClr>
            </a:gs>
            <a:gs pos="100000">
              <a:schemeClr val="phClr">
                <a:tint val="100000"/>
                <a:shade val="100000"/>
                <a:alpha val="100000"/>
                <a:hueMod val="100000"/>
                <a:satMod val="150000"/>
                <a:lumMod val="5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Twilight">
    <a:dk1>
      <a:sysClr val="windowText" lastClr="000000"/>
    </a:dk1>
    <a:lt1>
      <a:sysClr val="window" lastClr="FFFFFF"/>
    </a:lt1>
    <a:dk2>
      <a:srgbClr val="24213E"/>
    </a:dk2>
    <a:lt2>
      <a:srgbClr val="E9EAF0"/>
    </a:lt2>
    <a:accent1>
      <a:srgbClr val="E8BC4A"/>
    </a:accent1>
    <a:accent2>
      <a:srgbClr val="83C1C6"/>
    </a:accent2>
    <a:accent3>
      <a:srgbClr val="E78D35"/>
    </a:accent3>
    <a:accent4>
      <a:srgbClr val="909CE1"/>
    </a:accent4>
    <a:accent5>
      <a:srgbClr val="839C41"/>
    </a:accent5>
    <a:accent6>
      <a:srgbClr val="CC5439"/>
    </a:accent6>
    <a:hlink>
      <a:srgbClr val="1C6CF1"/>
    </a:hlink>
    <a:folHlink>
      <a:srgbClr val="C649E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19567</TotalTime>
  <Words>1337</Words>
  <Application>Microsoft Macintosh PowerPoint</Application>
  <PresentationFormat>On-screen Show (4:3)</PresentationFormat>
  <Paragraphs>238</Paragraphs>
  <Slides>42</Slides>
  <Notes>40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Twilight</vt:lpstr>
      <vt:lpstr>Peripheral Neuropathy Special Presentation: Infrared Light for Neuropathy</vt:lpstr>
      <vt:lpstr>How I became Interested in IR Light Therapy</vt:lpstr>
      <vt:lpstr>Types of Peripheral Neuropathy</vt:lpstr>
      <vt:lpstr>Symptoms of Peripheral Neuropathy</vt:lpstr>
      <vt:lpstr>Complications of Peripheral Neuropathy</vt:lpstr>
      <vt:lpstr>How to Diagnose Peripheral Neuropathy</vt:lpstr>
      <vt:lpstr>Causes for Peripheral Neuropathy</vt:lpstr>
      <vt:lpstr>Drugs Causing Peripheral Neuropathy</vt:lpstr>
      <vt:lpstr>Chemotherapy Peripheral Neuropathy</vt:lpstr>
      <vt:lpstr>UCSF Study on Chemotherapy Induced Neuropathy</vt:lpstr>
      <vt:lpstr>Treatment of Peripheral Neuropathy</vt:lpstr>
      <vt:lpstr>Nutritional Treatment of Peripheral Neuropathy</vt:lpstr>
      <vt:lpstr>Infrared light: How it works</vt:lpstr>
      <vt:lpstr>Three kinds of nitric oxide synthase</vt:lpstr>
      <vt:lpstr>Infrared light &amp; Nitric Oxide</vt:lpstr>
      <vt:lpstr>Long Term NO Problems</vt:lpstr>
      <vt:lpstr>Solution is Combination Rx</vt:lpstr>
      <vt:lpstr>LLLT + NO + Antioxidants</vt:lpstr>
      <vt:lpstr>Infrared &amp; Red LLLT in Healthy Tissue</vt:lpstr>
      <vt:lpstr>Infrared &amp; Red LLLT in Hypoxia or Oxidative Stress</vt:lpstr>
      <vt:lpstr>Blue LLLT Therapy</vt:lpstr>
      <vt:lpstr>NO, Redox, &amp; Immunity</vt:lpstr>
      <vt:lpstr>Nitrophotonics</vt:lpstr>
      <vt:lpstr>Nitrophotonics &amp; Hydrogen</vt:lpstr>
      <vt:lpstr>Diabetic Neuropathy</vt:lpstr>
      <vt:lpstr>Diabetic Neuropathy</vt:lpstr>
      <vt:lpstr>Diabetic Neuropathy</vt:lpstr>
      <vt:lpstr>Chemotherapy Neuropathy</vt:lpstr>
      <vt:lpstr>Chemotherapy Neuropathy after Heart Transplant</vt:lpstr>
      <vt:lpstr>Diabetic Peripheral Neuropathy, Ulcerations, and Osteomyelitis Pre-Treatment</vt:lpstr>
      <vt:lpstr>Diabetic Ulcers Post Treatment</vt:lpstr>
      <vt:lpstr>Auto Accident Pre-Treatment</vt:lpstr>
      <vt:lpstr>Auto Accident 12 Days Post Treatment</vt:lpstr>
      <vt:lpstr>Diffuse Idiopathic Skeletal Hyperostosis (DISH)</vt:lpstr>
      <vt:lpstr>Acne for 20 Years</vt:lpstr>
      <vt:lpstr>RSD</vt:lpstr>
      <vt:lpstr>Tennis Elbow</vt:lpstr>
      <vt:lpstr>Osteoarthritis Knee</vt:lpstr>
      <vt:lpstr>Cervical Disc/Headache</vt:lpstr>
      <vt:lpstr>Achilles Tendonitis 1st Treatment</vt:lpstr>
      <vt:lpstr>Hamstring Pull 1st Treatment</vt:lpstr>
      <vt:lpstr>Peripheral Neuropathy Special Presentation: Infrared Light for Neuropathy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</dc:creator>
  <cp:lastModifiedBy>Len</cp:lastModifiedBy>
  <cp:revision>92</cp:revision>
  <dcterms:created xsi:type="dcterms:W3CDTF">2015-03-14T19:20:02Z</dcterms:created>
  <dcterms:modified xsi:type="dcterms:W3CDTF">2015-05-13T08:04:37Z</dcterms:modified>
</cp:coreProperties>
</file>