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6" r:id="rId1"/>
  </p:sldMasterIdLst>
  <p:notesMasterIdLst>
    <p:notesMasterId r:id="rId19"/>
  </p:notesMasterIdLst>
  <p:sldIdLst>
    <p:sldId id="256" r:id="rId2"/>
    <p:sldId id="266" r:id="rId3"/>
    <p:sldId id="281" r:id="rId4"/>
    <p:sldId id="267" r:id="rId5"/>
    <p:sldId id="268" r:id="rId6"/>
    <p:sldId id="288" r:id="rId7"/>
    <p:sldId id="269" r:id="rId8"/>
    <p:sldId id="270" r:id="rId9"/>
    <p:sldId id="272" r:id="rId10"/>
    <p:sldId id="273" r:id="rId11"/>
    <p:sldId id="292" r:id="rId12"/>
    <p:sldId id="293" r:id="rId13"/>
    <p:sldId id="294" r:id="rId14"/>
    <p:sldId id="295" r:id="rId15"/>
    <p:sldId id="297" r:id="rId16"/>
    <p:sldId id="274" r:id="rId17"/>
    <p:sldId id="298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94" autoAdjust="0"/>
    <p:restoredTop sz="94609" autoAdjust="0"/>
  </p:normalViewPr>
  <p:slideViewPr>
    <p:cSldViewPr>
      <p:cViewPr varScale="1">
        <p:scale>
          <a:sx n="199" d="100"/>
          <a:sy n="199" d="100"/>
        </p:scale>
        <p:origin x="-2336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4E3E7-BD73-485D-83E1-E734160A7DC8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8002E3-BFB2-454D-A70F-F4CC5CB29F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107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C1DF82-76E0-4ECC-8A32-2A5C0B27A5BD}" type="slidenum">
              <a:rPr lang="en-US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C295CE9-68A4-634A-8344-4E9AD5D957E9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187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smtClean="0">
              <a:cs typeface="+mn-cs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5FE258-7C55-994A-9C79-F4B81410E272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smtClean="0">
              <a:cs typeface="+mn-cs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3C3021E-A2FB-3C46-8C9A-0BC7297A896D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19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smtClean="0">
              <a:cs typeface="+mn-cs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482D13D-1802-C448-8569-B8ABAB0A9E4E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198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smtClean="0">
              <a:cs typeface="+mn-cs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8002E3-BFB2-454D-A70F-F4CC5CB29F7B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-76200"/>
            <a:ext cx="7491412" cy="9636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088" y="1524000"/>
            <a:ext cx="3668712" cy="4181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524000"/>
            <a:ext cx="3670300" cy="20145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690938"/>
            <a:ext cx="3670300" cy="20145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092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9E667A6-33B7-4956-864F-A53DC1969C83}" type="datetimeFigureOut">
              <a:rPr lang="en-US" smtClean="0"/>
              <a:pPr/>
              <a:t>9/2/14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C695DB0-6EBD-4C9A-B193-FFF4AFF711E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  <p:sldLayoutId id="2147483878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hyperlink" Target="mailto:DrLen@DoctorSaputo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6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Relationship Id="rId6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image" Target="../media/image12.jpeg"/><Relationship Id="rId6" Type="http://schemas.openxmlformats.org/officeDocument/2006/relationships/image" Target="../media/image13.jpeg"/><Relationship Id="rId7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Relationship Id="rId3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305800" cy="116433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Expanding the Boundaries of Breast Cancer Screening</a:t>
            </a:r>
            <a:endParaRPr lang="en-US" sz="3200" b="1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533400" y="2133600"/>
            <a:ext cx="8382000" cy="358140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US" sz="3600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Breast Thermography</a:t>
            </a:r>
          </a:p>
          <a:p>
            <a:pPr algn="ctr">
              <a:buNone/>
            </a:pPr>
            <a:endParaRPr lang="en-US" b="1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buNone/>
            </a:pPr>
            <a:r>
              <a:rPr lang="en-US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Len Saputo, MD</a:t>
            </a:r>
          </a:p>
          <a:p>
            <a:pPr algn="ctr">
              <a:buNone/>
            </a:pPr>
            <a:r>
              <a:rPr lang="en-US" sz="2000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  <a:hlinkClick r:id="rId3"/>
              </a:rPr>
              <a:t>DrLen@DoctorSaputo.com</a:t>
            </a:r>
            <a:endParaRPr lang="en-US" sz="2000" b="1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buNone/>
            </a:pPr>
            <a:endParaRPr lang="en-US" sz="2000" b="1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buNone/>
            </a:pPr>
            <a:r>
              <a:rPr lang="en-US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Maurice Bales</a:t>
            </a:r>
          </a:p>
          <a:p>
            <a:pPr algn="ctr">
              <a:buNone/>
            </a:pPr>
            <a:endParaRPr lang="en-US" sz="2000" b="1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buNone/>
            </a:pPr>
            <a:r>
              <a:rPr lang="en-US" sz="2000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Merritt Hospital Tumor Board Presentation</a:t>
            </a:r>
          </a:p>
          <a:p>
            <a:pPr algn="ctr">
              <a:buNone/>
            </a:pPr>
            <a:r>
              <a:rPr lang="en-US" sz="2000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August 27, 2014</a:t>
            </a:r>
          </a:p>
          <a:p>
            <a:pPr algn="ctr">
              <a:buNone/>
            </a:pPr>
            <a:r>
              <a:rPr lang="en-US" sz="2000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sz="2000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1800" b="1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72400" cy="8382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About Breast Thermography</a:t>
            </a:r>
            <a:endParaRPr lang="en-US" sz="3600" b="1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305800" cy="51816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Measures infrared light emitted from breasts; 90% sensitivity &amp; 90% specificity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Is a test of physiology, not anatomy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Helps differentiate benign vs malignant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Cold stressor test exposes cancers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Each person has a stable thermal fingerprint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Get a baseline at age 25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Is FDA approved as an adjunct to MMGs</a:t>
            </a:r>
          </a:p>
          <a:p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4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Limits of Breast Thermography</a:t>
            </a:r>
            <a:endParaRPr lang="en-US" sz="3400" b="1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81200"/>
            <a:ext cx="8305800" cy="4572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 we need more data in a prospective, randomized controlled study to assess sensitivity &amp; specificity?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Consumers have no guarantee for credible testing or interpretation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Lack of standardization of training, equipment, and protocols 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 standardized software for readings</a:t>
            </a:r>
          </a:p>
          <a:p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12405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8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Clinical Research Supporting Breast Thermography</a:t>
            </a:r>
            <a:endParaRPr lang="en-US" sz="3800" b="1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5029200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i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Cancer</a:t>
            </a:r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1980, Vol 56, 45-51</a:t>
            </a:r>
          </a:p>
          <a:p>
            <a:pPr>
              <a:lnSpc>
                <a:spcPct val="120000"/>
              </a:lnSpc>
            </a:pPr>
            <a:r>
              <a:rPr lang="en-US" i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Biomedical Thermology</a:t>
            </a:r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1982, 279-301</a:t>
            </a:r>
          </a:p>
          <a:p>
            <a:pPr>
              <a:lnSpc>
                <a:spcPct val="120000"/>
              </a:lnSpc>
            </a:pPr>
            <a:r>
              <a:rPr lang="en-US" i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Thermology</a:t>
            </a:r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1986, Vol 1, 170-73</a:t>
            </a:r>
          </a:p>
          <a:p>
            <a:pPr>
              <a:lnSpc>
                <a:spcPct val="120000"/>
              </a:lnSpc>
            </a:pPr>
            <a:r>
              <a:rPr lang="en-US" i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Breast Journal</a:t>
            </a:r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1998, Vol 4 245-51</a:t>
            </a:r>
          </a:p>
          <a:p>
            <a:pPr>
              <a:lnSpc>
                <a:spcPct val="120000"/>
              </a:lnSpc>
            </a:pPr>
            <a:r>
              <a:rPr lang="en-US" i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American Journal of Radiology</a:t>
            </a:r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Jan 2003, 263-69</a:t>
            </a:r>
          </a:p>
          <a:p>
            <a:pPr>
              <a:lnSpc>
                <a:spcPct val="120000"/>
              </a:lnSpc>
            </a:pPr>
            <a:r>
              <a:rPr lang="en-US" i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Minnesota Medicine </a:t>
            </a:r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Dec 2009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1295400"/>
          </a:xfrm>
        </p:spPr>
        <p:txBody>
          <a:bodyPr/>
          <a:lstStyle/>
          <a:p>
            <a:pPr algn="ctr"/>
            <a:r>
              <a:rPr lang="en-US" b="1" i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Cancer</a:t>
            </a:r>
            <a: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b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(1980; vol 56; p45-51)</a:t>
            </a:r>
            <a:endParaRPr lang="en-US" sz="28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783560"/>
            <a:ext cx="8077200" cy="4572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58,000 patients with breast complaints were evaluated &amp; followed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1245 with abnormal Th 3 scores were followed up to 12 years. All had MMGs 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38% with normal breasts &amp; 44% with mastopathy developed biopsy proven breast cancer within 5 years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90% with Th 4 or 5 had diagnosis made on their first visit.</a:t>
            </a:r>
          </a:p>
          <a:p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28600"/>
            <a:ext cx="8229600" cy="868362"/>
          </a:xfrm>
        </p:spPr>
        <p:txBody>
          <a:bodyPr/>
          <a:lstStyle/>
          <a:p>
            <a:pPr algn="ctr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Breast Journal</a:t>
            </a:r>
            <a:r>
              <a:rPr lang="en-US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sz="1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(1998; vol 4; p245-51 Keyserlingk)</a:t>
            </a:r>
            <a:endParaRPr lang="en-US" sz="1800" b="0" dirty="0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defRPr/>
            </a:pPr>
            <a:endParaRPr lang="en-US" sz="18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Retrospective study of 100 patients with biopsy proven cancer using pre-op clinical exam, mammography, and infrared imaging.</a:t>
            </a:r>
            <a:b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18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These cancers were: DCIS (4), stage 1 (42), stage 2 (54).</a:t>
            </a:r>
            <a:b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18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Sensitivity: 83 patients with breast cancer were identified using MMTs, 66 by MMGs and 61 with clinical exam. </a:t>
            </a:r>
            <a:b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18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combination of CBE &amp; MMG identified 83 cases. Adding MMTs increased sensitivity to 98%.</a:t>
            </a:r>
            <a:b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18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Infrared imaging picked up 31 of 39 cancers missed by clinical exam and 10 of 15 by MMG. Infrared imaging missed 17 cases.</a:t>
            </a:r>
            <a:b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18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average tumor size using MMGs was 1.66 cm &amp; was 1.28 cm using MMTs. </a:t>
            </a:r>
            <a:br>
              <a:rPr lang="en-US" sz="18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18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5240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Biomedical Thermology</a:t>
            </a:r>
            <a: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sz="2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Gautherie et al 1982; p 279-301 </a:t>
            </a:r>
            <a: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Followed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10,834 women with Sxs for 2-10 years with CBE, MMGs, and MMTs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Followed 387 people with Th3 &amp; normal CBEs and MMGs &amp; followed for &lt; 3 yrs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33% of patients without symptoms developed breast cancer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41% of Patients with mastopathy developed cancer </a:t>
            </a:r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52400"/>
            <a:ext cx="7772400" cy="14691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Thermology</a:t>
            </a:r>
            <a: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(1986; Vol 1; 170-73)</a:t>
            </a:r>
            <a: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05000"/>
            <a:ext cx="7772400" cy="45720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Compared the effectiveness of MMG, CBE, and breast thermography in the detection of breast cancer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Thermography had the best results of the 3 modalities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When all three were used, there was a 98% effectiveness in finding breast cancers</a:t>
            </a:r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11643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American Journal of Radiology</a:t>
            </a:r>
            <a: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January 2003; 263-69</a:t>
            </a:r>
            <a:endParaRPr lang="en-US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83560"/>
            <a:ext cx="7924800" cy="4572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Reported MMT had a 99% sensitivity in finding breast cancers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However the specificity was only 15%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negative breast thermogram in this setting is powerful evidence there is no cancer</a:t>
            </a:r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12405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Highlights From Breast Thermography Studies</a:t>
            </a:r>
            <a:endParaRPr lang="en-US" b="1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8077200" cy="51054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Advances in infrared technology and data on 300,000+ women show that breast thermography can identify 90-95% of breast cancers with 90% accuracy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Breast thermography is safe, easy to do, is private, and affordable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Breast thermography is FDA approved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Begin breast cancer screening at 25</a:t>
            </a:r>
            <a:b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It works in women with dense breasts</a:t>
            </a:r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5448"/>
            <a:ext cx="8229600" cy="60655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FF00"/>
                </a:solidFill>
                <a:cs typeface="+mj-cs"/>
              </a:rPr>
              <a:t>Normal Breasts</a:t>
            </a:r>
          </a:p>
        </p:txBody>
      </p:sp>
      <p:sp>
        <p:nvSpPr>
          <p:cNvPr id="147459" name="Text Box 3"/>
          <p:cNvSpPr txBox="1">
            <a:spLocks noChangeArrowheads="1"/>
          </p:cNvSpPr>
          <p:nvPr/>
        </p:nvSpPr>
        <p:spPr bwMode="auto">
          <a:xfrm>
            <a:off x="1352550" y="3152775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 dirty="0">
                <a:cs typeface="+mn-cs"/>
              </a:rPr>
              <a:t>Front View, color</a:t>
            </a:r>
          </a:p>
        </p:txBody>
      </p:sp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1152525" y="6276975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 dirty="0">
                <a:cs typeface="+mn-cs"/>
              </a:rPr>
              <a:t>Right Breast View</a:t>
            </a:r>
          </a:p>
        </p:txBody>
      </p:sp>
      <p:sp>
        <p:nvSpPr>
          <p:cNvPr id="147461" name="Text Box 5"/>
          <p:cNvSpPr txBox="1">
            <a:spLocks noChangeArrowheads="1"/>
          </p:cNvSpPr>
          <p:nvPr/>
        </p:nvSpPr>
        <p:spPr bwMode="auto">
          <a:xfrm>
            <a:off x="5534025" y="6276975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 dirty="0">
                <a:cs typeface="+mn-cs"/>
              </a:rPr>
              <a:t>Left Breast View</a:t>
            </a:r>
          </a:p>
        </p:txBody>
      </p:sp>
      <p:pic>
        <p:nvPicPr>
          <p:cNvPr id="13317" name="Picture 7" descr="normal left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613" y="3590925"/>
            <a:ext cx="3492500" cy="268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8" descr="normal right1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584575"/>
            <a:ext cx="3656013" cy="269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7465" name="Text Box 9"/>
          <p:cNvSpPr txBox="1">
            <a:spLocks noChangeArrowheads="1"/>
          </p:cNvSpPr>
          <p:nvPr/>
        </p:nvSpPr>
        <p:spPr bwMode="auto">
          <a:xfrm>
            <a:off x="5353050" y="3143250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 dirty="0">
                <a:cs typeface="+mn-cs"/>
              </a:rPr>
              <a:t>Front View, </a:t>
            </a:r>
            <a:r>
              <a:rPr lang="en-US" sz="1400" i="1" dirty="0" err="1">
                <a:cs typeface="+mn-cs"/>
              </a:rPr>
              <a:t>grayscale</a:t>
            </a:r>
            <a:endParaRPr lang="en-US" sz="1400" i="1" dirty="0">
              <a:cs typeface="+mn-cs"/>
            </a:endParaRPr>
          </a:p>
        </p:txBody>
      </p:sp>
      <p:pic>
        <p:nvPicPr>
          <p:cNvPr id="13320" name="Picture 22" descr="normal front ti15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38" y="904875"/>
            <a:ext cx="318135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23" descr="normal front gray15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675" y="904875"/>
            <a:ext cx="318135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184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71450"/>
            <a:ext cx="7620000" cy="4937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FF00"/>
                </a:solidFill>
                <a:cs typeface="+mj-cs"/>
              </a:rPr>
              <a:t>Normal Breasts? No</a:t>
            </a:r>
          </a:p>
        </p:txBody>
      </p:sp>
      <p:sp>
        <p:nvSpPr>
          <p:cNvPr id="149507" name="Text Box 3"/>
          <p:cNvSpPr txBox="1">
            <a:spLocks noChangeArrowheads="1"/>
          </p:cNvSpPr>
          <p:nvPr/>
        </p:nvSpPr>
        <p:spPr bwMode="auto">
          <a:xfrm>
            <a:off x="1143000" y="3276600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Front View, Gray</a:t>
            </a:r>
          </a:p>
        </p:txBody>
      </p:sp>
      <p:sp>
        <p:nvSpPr>
          <p:cNvPr id="149508" name="Text Box 4"/>
          <p:cNvSpPr txBox="1">
            <a:spLocks noChangeArrowheads="1"/>
          </p:cNvSpPr>
          <p:nvPr/>
        </p:nvSpPr>
        <p:spPr bwMode="auto">
          <a:xfrm>
            <a:off x="5410200" y="3286125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Front View, Color</a:t>
            </a:r>
          </a:p>
        </p:txBody>
      </p:sp>
      <p:pic>
        <p:nvPicPr>
          <p:cNvPr id="15364" name="Picture 5" descr="front bw1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3" y="1049338"/>
            <a:ext cx="34829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6" descr="front color15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838" y="1058863"/>
            <a:ext cx="349250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9511" name="Text Box 7"/>
          <p:cNvSpPr txBox="1">
            <a:spLocks noChangeArrowheads="1"/>
          </p:cNvSpPr>
          <p:nvPr/>
        </p:nvSpPr>
        <p:spPr bwMode="auto">
          <a:xfrm>
            <a:off x="1190625" y="5981700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Right Oblique</a:t>
            </a:r>
          </a:p>
        </p:txBody>
      </p:sp>
      <p:sp>
        <p:nvSpPr>
          <p:cNvPr id="149512" name="Text Box 8"/>
          <p:cNvSpPr txBox="1">
            <a:spLocks noChangeArrowheads="1"/>
          </p:cNvSpPr>
          <p:nvPr/>
        </p:nvSpPr>
        <p:spPr bwMode="auto">
          <a:xfrm>
            <a:off x="5400675" y="5972175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Left Oblique</a:t>
            </a:r>
          </a:p>
        </p:txBody>
      </p:sp>
      <p:pic>
        <p:nvPicPr>
          <p:cNvPr id="15368" name="Picture 9" descr="l obl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788" y="3744913"/>
            <a:ext cx="349250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0" descr="r obl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3744913"/>
            <a:ext cx="349250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72860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61925"/>
            <a:ext cx="7620000" cy="4937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FF00"/>
                </a:solidFill>
                <a:cs typeface="+mj-cs"/>
              </a:rPr>
              <a:t>Cancerous Tumor</a:t>
            </a:r>
          </a:p>
        </p:txBody>
      </p:sp>
      <p:sp>
        <p:nvSpPr>
          <p:cNvPr id="150531" name="Text Box 3"/>
          <p:cNvSpPr txBox="1">
            <a:spLocks noChangeArrowheads="1"/>
          </p:cNvSpPr>
          <p:nvPr/>
        </p:nvSpPr>
        <p:spPr bwMode="auto">
          <a:xfrm>
            <a:off x="323850" y="3048000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Front View, color</a:t>
            </a:r>
          </a:p>
        </p:txBody>
      </p:sp>
      <p:sp>
        <p:nvSpPr>
          <p:cNvPr id="150532" name="Text Box 4"/>
          <p:cNvSpPr txBox="1">
            <a:spLocks noChangeArrowheads="1"/>
          </p:cNvSpPr>
          <p:nvPr/>
        </p:nvSpPr>
        <p:spPr bwMode="auto">
          <a:xfrm>
            <a:off x="3238500" y="3057525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Front View, gray scale</a:t>
            </a:r>
          </a:p>
        </p:txBody>
      </p:sp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6029325" y="3057525"/>
            <a:ext cx="2543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Front View, processed</a:t>
            </a:r>
          </a:p>
        </p:txBody>
      </p:sp>
      <p:pic>
        <p:nvPicPr>
          <p:cNvPr id="17413" name="Picture 6" descr="front_depth1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138" y="915988"/>
            <a:ext cx="3001962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7" descr="front14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915988"/>
            <a:ext cx="299720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8" descr="front_gray14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913" y="915988"/>
            <a:ext cx="299720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9" descr="right ob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3471863"/>
            <a:ext cx="33528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0" descr="left ob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3467100"/>
            <a:ext cx="3529013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0539" name="Text Box 11"/>
          <p:cNvSpPr txBox="1">
            <a:spLocks noChangeArrowheads="1"/>
          </p:cNvSpPr>
          <p:nvPr/>
        </p:nvSpPr>
        <p:spPr bwMode="auto">
          <a:xfrm>
            <a:off x="806450" y="6067425"/>
            <a:ext cx="3325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Right Breast View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4779963" y="6057900"/>
            <a:ext cx="35083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i="1">
                <a:cs typeface="+mn-cs"/>
              </a:rPr>
              <a:t>Left Breast View</a:t>
            </a:r>
          </a:p>
        </p:txBody>
      </p:sp>
      <p:sp>
        <p:nvSpPr>
          <p:cNvPr id="150541" name="Line 13"/>
          <p:cNvSpPr>
            <a:spLocks noChangeShapeType="1"/>
          </p:cNvSpPr>
          <p:nvPr/>
        </p:nvSpPr>
        <p:spPr bwMode="auto">
          <a:xfrm>
            <a:off x="4791075" y="1114425"/>
            <a:ext cx="171450" cy="923925"/>
          </a:xfrm>
          <a:prstGeom prst="line">
            <a:avLst/>
          </a:prstGeom>
          <a:noFill/>
          <a:ln w="5715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0542" name="Line 14"/>
          <p:cNvSpPr>
            <a:spLocks noChangeShapeType="1"/>
          </p:cNvSpPr>
          <p:nvPr/>
        </p:nvSpPr>
        <p:spPr bwMode="auto">
          <a:xfrm>
            <a:off x="7753350" y="1123950"/>
            <a:ext cx="142875" cy="923925"/>
          </a:xfrm>
          <a:prstGeom prst="line">
            <a:avLst/>
          </a:prstGeom>
          <a:noFill/>
          <a:ln w="5715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0543" name="Line 15"/>
          <p:cNvSpPr>
            <a:spLocks noChangeShapeType="1"/>
          </p:cNvSpPr>
          <p:nvPr/>
        </p:nvSpPr>
        <p:spPr bwMode="auto">
          <a:xfrm flipH="1">
            <a:off x="2276475" y="1133475"/>
            <a:ext cx="95250" cy="828675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0544" name="Line 16"/>
          <p:cNvSpPr>
            <a:spLocks noChangeShapeType="1"/>
          </p:cNvSpPr>
          <p:nvPr/>
        </p:nvSpPr>
        <p:spPr bwMode="auto">
          <a:xfrm>
            <a:off x="3238500" y="3829050"/>
            <a:ext cx="95250" cy="89535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0545" name="Line 17"/>
          <p:cNvSpPr>
            <a:spLocks noChangeShapeType="1"/>
          </p:cNvSpPr>
          <p:nvPr/>
        </p:nvSpPr>
        <p:spPr bwMode="auto">
          <a:xfrm flipH="1">
            <a:off x="7038975" y="3810000"/>
            <a:ext cx="352425" cy="87630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7101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dirty="0" smtClean="0">
                <a:solidFill>
                  <a:srgbClr val="FFFF00"/>
                </a:solidFill>
                <a:cs typeface="+mj-cs"/>
              </a:rPr>
              <a:t>Case Study #2: Suspicious Lesion (</a:t>
            </a:r>
            <a:r>
              <a:rPr lang="en-US" sz="3200" dirty="0" err="1" smtClean="0">
                <a:solidFill>
                  <a:srgbClr val="FFFF00"/>
                </a:solidFill>
                <a:cs typeface="+mj-cs"/>
              </a:rPr>
              <a:t>Cont</a:t>
            </a:r>
            <a:r>
              <a:rPr lang="ja-JP" altLang="en-US" sz="3200" dirty="0" smtClean="0">
                <a:solidFill>
                  <a:srgbClr val="FFFF00"/>
                </a:solidFill>
                <a:latin typeface="Arial"/>
                <a:cs typeface="+mj-cs"/>
              </a:rPr>
              <a:t>’</a:t>
            </a:r>
            <a:r>
              <a:rPr lang="en-US" sz="3200" dirty="0" smtClean="0">
                <a:solidFill>
                  <a:srgbClr val="FFFF00"/>
                </a:solidFill>
                <a:cs typeface="+mj-cs"/>
              </a:rPr>
              <a:t>d)</a:t>
            </a:r>
          </a:p>
        </p:txBody>
      </p:sp>
      <p:pic>
        <p:nvPicPr>
          <p:cNvPr id="174104" name="Picture 24" descr="lo 1 color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8" y="3806825"/>
            <a:ext cx="2963862" cy="192246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6" name="Picture 26" descr="lo 2 color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06738" y="3786188"/>
            <a:ext cx="2943225" cy="19272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083" name="Text Box 3"/>
          <p:cNvSpPr txBox="1">
            <a:spLocks noChangeArrowheads="1"/>
          </p:cNvSpPr>
          <p:nvPr/>
        </p:nvSpPr>
        <p:spPr bwMode="auto">
          <a:xfrm>
            <a:off x="0" y="3429000"/>
            <a:ext cx="9144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i="1">
                <a:cs typeface="+mn-cs"/>
              </a:rPr>
              <a:t>Front View, color</a:t>
            </a:r>
          </a:p>
        </p:txBody>
      </p:sp>
      <p:sp>
        <p:nvSpPr>
          <p:cNvPr id="174089" name="Text Box 9"/>
          <p:cNvSpPr txBox="1">
            <a:spLocks noChangeArrowheads="1"/>
          </p:cNvSpPr>
          <p:nvPr/>
        </p:nvSpPr>
        <p:spPr bwMode="auto">
          <a:xfrm>
            <a:off x="0" y="5886450"/>
            <a:ext cx="9144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i="1">
                <a:cs typeface="+mn-cs"/>
              </a:rPr>
              <a:t>Left Oblique, color</a:t>
            </a:r>
          </a:p>
        </p:txBody>
      </p:sp>
      <p:sp>
        <p:nvSpPr>
          <p:cNvPr id="174091" name="Text Box 11"/>
          <p:cNvSpPr txBox="1">
            <a:spLocks noChangeArrowheads="1"/>
          </p:cNvSpPr>
          <p:nvPr/>
        </p:nvSpPr>
        <p:spPr bwMode="auto">
          <a:xfrm>
            <a:off x="152400" y="914400"/>
            <a:ext cx="28098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b="1" u="sng" dirty="0">
                <a:latin typeface="Verdana"/>
                <a:cs typeface="Verdana"/>
              </a:rPr>
              <a:t>4/10/</a:t>
            </a:r>
            <a:r>
              <a:rPr lang="en-US" sz="1400" b="1" u="sng" dirty="0" smtClean="0">
                <a:latin typeface="Verdana"/>
                <a:cs typeface="Verdana"/>
              </a:rPr>
              <a:t>08</a:t>
            </a:r>
            <a:endParaRPr lang="en-US" sz="1400" b="1" u="sng" dirty="0">
              <a:latin typeface="Verdana"/>
              <a:cs typeface="Verdana"/>
            </a:endParaRPr>
          </a:p>
        </p:txBody>
      </p:sp>
      <p:sp>
        <p:nvSpPr>
          <p:cNvPr id="174092" name="Text Box 12"/>
          <p:cNvSpPr txBox="1">
            <a:spLocks noChangeArrowheads="1"/>
          </p:cNvSpPr>
          <p:nvPr/>
        </p:nvSpPr>
        <p:spPr bwMode="auto">
          <a:xfrm>
            <a:off x="3124200" y="952500"/>
            <a:ext cx="286702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b="1" u="sng" dirty="0">
                <a:latin typeface="Verdana"/>
                <a:cs typeface="Verdana"/>
              </a:rPr>
              <a:t>12/11/08</a:t>
            </a:r>
          </a:p>
        </p:txBody>
      </p:sp>
      <p:sp>
        <p:nvSpPr>
          <p:cNvPr id="174093" name="Text Box 13"/>
          <p:cNvSpPr txBox="1">
            <a:spLocks noChangeArrowheads="1"/>
          </p:cNvSpPr>
          <p:nvPr/>
        </p:nvSpPr>
        <p:spPr bwMode="auto">
          <a:xfrm>
            <a:off x="6124575" y="942975"/>
            <a:ext cx="29146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b="1" u="sng" dirty="0">
                <a:latin typeface="Verdana"/>
                <a:cs typeface="Verdana"/>
              </a:rPr>
              <a:t>3/26/09</a:t>
            </a:r>
          </a:p>
        </p:txBody>
      </p:sp>
      <p:pic>
        <p:nvPicPr>
          <p:cNvPr id="21513" name="Picture 14" descr="front 1 color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547813"/>
            <a:ext cx="2933700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5" descr="front 2 color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1547813"/>
            <a:ext cx="2933700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16" descr="front 3 color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575" y="1538288"/>
            <a:ext cx="2933700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8" name="Picture 28" descr="lo 3 color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5688" y="3765550"/>
            <a:ext cx="2947987" cy="1930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26781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-152400"/>
            <a:ext cx="7491412" cy="21336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dirty="0" smtClean="0">
                <a:cs typeface="+mj-cs"/>
              </a:rPr>
              <a:t>Breast </a:t>
            </a:r>
            <a:r>
              <a:rPr lang="en-US" dirty="0" smtClean="0">
                <a:cs typeface="+mj-cs"/>
              </a:rPr>
              <a:t>Thermograms</a:t>
            </a:r>
            <a:br>
              <a:rPr lang="en-US" dirty="0" smtClean="0">
                <a:cs typeface="+mj-cs"/>
              </a:rPr>
            </a:br>
            <a:r>
              <a:rPr lang="en-US" dirty="0" smtClean="0">
                <a:cs typeface="+mj-cs"/>
              </a:rPr>
              <a:t> Showing Cancer Development</a:t>
            </a:r>
            <a:br>
              <a:rPr lang="en-US" dirty="0" smtClean="0">
                <a:cs typeface="+mj-cs"/>
              </a:rPr>
            </a:br>
            <a:r>
              <a:rPr lang="en-US" dirty="0" smtClean="0">
                <a:cs typeface="+mj-cs"/>
              </a:rPr>
              <a:t>    </a:t>
            </a:r>
            <a:r>
              <a:rPr lang="en-US" sz="2800" dirty="0" smtClean="0">
                <a:cs typeface="+mj-cs"/>
              </a:rPr>
              <a:t>October </a:t>
            </a:r>
            <a:r>
              <a:rPr lang="en-US" sz="2800" dirty="0" smtClean="0">
                <a:cs typeface="+mj-cs"/>
              </a:rPr>
              <a:t>2013                                        July 2014</a:t>
            </a:r>
          </a:p>
        </p:txBody>
      </p:sp>
      <p:pic>
        <p:nvPicPr>
          <p:cNvPr id="4" name="Content Placeholder 3" descr="7_03_14 frontal1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" t="7398" r="6102" b="7398"/>
          <a:stretch/>
        </p:blipFill>
        <p:spPr>
          <a:xfrm>
            <a:off x="4597400" y="2068513"/>
            <a:ext cx="4051300" cy="2566987"/>
          </a:xfrm>
        </p:spPr>
      </p:pic>
      <p:pic>
        <p:nvPicPr>
          <p:cNvPr id="25603" name="Picture 4" descr="10_08_13 frontal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2057400"/>
            <a:ext cx="4071937" cy="266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0083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9144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Conclusions</a:t>
            </a:r>
            <a:endParaRPr lang="en-US" b="1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077200" cy="45720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There is considerable data documenting the value and safety of MMTs. </a:t>
            </a:r>
            <a:br>
              <a:rPr lang="en-US" sz="24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24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24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Breast thermography adds to identifying breast cancer in combination with existing technologies</a:t>
            </a:r>
          </a:p>
          <a:p>
            <a:endParaRPr lang="en-US" sz="24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24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Breast thermograms have nothing to do with MMGs; the question is, “Do they add to our ability to identify breast cancers?”</a:t>
            </a:r>
            <a:br>
              <a:rPr lang="en-US" sz="24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US" sz="2400" dirty="0" smtClean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2400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Is there any stand alone test for breast cancer screening?</a:t>
            </a:r>
          </a:p>
          <a:p>
            <a:endParaRPr lang="en-US" dirty="0">
              <a:solidFill>
                <a:srgbClr val="FFC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Consider these Possibilities:          Can Breast Thermography…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rgbClr val="FFFF00"/>
                </a:solidFill>
              </a:rPr>
              <a:t>D</a:t>
            </a:r>
            <a:r>
              <a:rPr lang="en-US" dirty="0" smtClean="0">
                <a:solidFill>
                  <a:srgbClr val="FFFF00"/>
                </a:solidFill>
              </a:rPr>
              <a:t>ifferentiate significant cancers from those with minimal risk?</a:t>
            </a:r>
            <a:br>
              <a:rPr lang="en-US" dirty="0" smtClean="0">
                <a:solidFill>
                  <a:srgbClr val="FFFF00"/>
                </a:solidFill>
              </a:rPr>
            </a:b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R</a:t>
            </a:r>
            <a:r>
              <a:rPr lang="en-US" dirty="0" smtClean="0">
                <a:solidFill>
                  <a:srgbClr val="FFFF00"/>
                </a:solidFill>
              </a:rPr>
              <a:t>educe treatment for minimal-risk disease?</a:t>
            </a:r>
            <a:br>
              <a:rPr lang="en-US" dirty="0" smtClean="0">
                <a:solidFill>
                  <a:srgbClr val="FFFF00"/>
                </a:solidFill>
              </a:rPr>
            </a:b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S</a:t>
            </a:r>
            <a:r>
              <a:rPr lang="en-US" dirty="0" smtClean="0">
                <a:solidFill>
                  <a:srgbClr val="FFFF00"/>
                </a:solidFill>
              </a:rPr>
              <a:t>upport informed decisions about prevention, screening, biopsy and treatment? </a:t>
            </a:r>
            <a:br>
              <a:rPr lang="en-US" dirty="0" smtClean="0">
                <a:solidFill>
                  <a:srgbClr val="FFFF00"/>
                </a:solidFill>
              </a:rPr>
            </a:b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 smtClean="0">
                <a:solidFill>
                  <a:srgbClr val="FFFF00"/>
                </a:solidFill>
              </a:rPr>
              <a:t>Help identify the highest risk patients and suggest preventive interventions?</a:t>
            </a:r>
            <a:br>
              <a:rPr lang="en-US" dirty="0" smtClean="0">
                <a:solidFill>
                  <a:srgbClr val="FFFF00"/>
                </a:solidFill>
              </a:rPr>
            </a:b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M</a:t>
            </a:r>
            <a:r>
              <a:rPr lang="en-US" dirty="0" smtClean="0">
                <a:solidFill>
                  <a:srgbClr val="FFFF00"/>
                </a:solidFill>
              </a:rPr>
              <a:t>onitor high risk women as an option to bilateral mastectomy?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3433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9014</TotalTime>
  <Words>374</Words>
  <Application>Microsoft Macintosh PowerPoint</Application>
  <PresentationFormat>On-screen Show (4:3)</PresentationFormat>
  <Paragraphs>114</Paragraphs>
  <Slides>17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Module</vt:lpstr>
      <vt:lpstr>Expanding the Boundaries of Breast Cancer Screening</vt:lpstr>
      <vt:lpstr>About Breast Thermography</vt:lpstr>
      <vt:lpstr>Limits of Breast Thermography</vt:lpstr>
      <vt:lpstr>Clinical Research Supporting Breast Thermography</vt:lpstr>
      <vt:lpstr>Cancer  (1980; vol 56; p45-51)</vt:lpstr>
      <vt:lpstr>The Breast Journal (1998; vol 4; p245-51 Keyserlingk)</vt:lpstr>
      <vt:lpstr>  Biomedical Thermology  Gautherie et al 1982; p 279-301    </vt:lpstr>
      <vt:lpstr>Thermology (1986; Vol 1; 170-73) </vt:lpstr>
      <vt:lpstr>American Journal of Radiology January 2003; 263-69</vt:lpstr>
      <vt:lpstr>Highlights From Breast Thermography Studies</vt:lpstr>
      <vt:lpstr>Normal Breasts</vt:lpstr>
      <vt:lpstr>Normal Breasts? No</vt:lpstr>
      <vt:lpstr>Cancerous Tumor</vt:lpstr>
      <vt:lpstr>Case Study #2: Suspicious Lesion (Cont’d)</vt:lpstr>
      <vt:lpstr>Breast Thermograms  Showing Cancer Development     October 2013                                        July 2014</vt:lpstr>
      <vt:lpstr>Conclusions</vt:lpstr>
      <vt:lpstr>Consider these Possibilities:          Can Breast Thermography…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41st Annual Cancer Convention</dc:title>
  <dc:creator>Len Saputo</dc:creator>
  <cp:lastModifiedBy>Len</cp:lastModifiedBy>
  <cp:revision>268</cp:revision>
  <cp:lastPrinted>2014-08-27T03:04:29Z</cp:lastPrinted>
  <dcterms:created xsi:type="dcterms:W3CDTF">2013-08-19T05:42:38Z</dcterms:created>
  <dcterms:modified xsi:type="dcterms:W3CDTF">2014-09-03T04:22:09Z</dcterms:modified>
</cp:coreProperties>
</file>